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82" r:id="rId5"/>
    <p:sldId id="288" r:id="rId6"/>
    <p:sldId id="284" r:id="rId7"/>
    <p:sldId id="287" r:id="rId8"/>
    <p:sldId id="285" r:id="rId9"/>
    <p:sldId id="286" r:id="rId10"/>
    <p:sldId id="289" r:id="rId11"/>
    <p:sldId id="29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125" d="100"/>
          <a:sy n="125" d="100"/>
        </p:scale>
        <p:origin x="36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4/25/2022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7913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4/25/2022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7397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4/25/2022</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3680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4/25/2022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65116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4/25/2022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19386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4/25/2022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5993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4/25/2022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07174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4/25/2022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58143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4/25/2022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47817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4/25/2022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28855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4/25/2022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9146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4/25/2022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97890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0" name="Rectangle 29">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1FC5398-C628-478A-822A-BE6CBC51559B}"/>
              </a:ext>
            </a:extLst>
          </p:cNvPr>
          <p:cNvSpPr>
            <a:spLocks noGrp="1"/>
          </p:cNvSpPr>
          <p:nvPr>
            <p:ph type="ctrTitle"/>
          </p:nvPr>
        </p:nvSpPr>
        <p:spPr>
          <a:xfrm>
            <a:off x="8109235" y="863695"/>
            <a:ext cx="3511233" cy="3779995"/>
          </a:xfrm>
        </p:spPr>
        <p:txBody>
          <a:bodyPr anchor="ctr">
            <a:normAutofit/>
          </a:bodyPr>
          <a:lstStyle/>
          <a:p>
            <a:r>
              <a:rPr lang="en-US" dirty="0">
                <a:solidFill>
                  <a:schemeClr val="tx1"/>
                </a:solidFill>
              </a:rPr>
              <a:t>Gender identity</a:t>
            </a:r>
          </a:p>
        </p:txBody>
      </p:sp>
      <p:sp>
        <p:nvSpPr>
          <p:cNvPr id="3" name="Subtitle 2">
            <a:extLst>
              <a:ext uri="{FF2B5EF4-FFF2-40B4-BE49-F238E27FC236}">
                <a16:creationId xmlns:a16="http://schemas.microsoft.com/office/drawing/2014/main" id="{07730D41-D3A4-4CFC-91DC-62E6A5AE503B}"/>
              </a:ext>
            </a:extLst>
          </p:cNvPr>
          <p:cNvSpPr>
            <a:spLocks noGrp="1"/>
          </p:cNvSpPr>
          <p:nvPr>
            <p:ph type="subTitle" idx="1"/>
          </p:nvPr>
        </p:nvSpPr>
        <p:spPr>
          <a:xfrm>
            <a:off x="8109236" y="4739780"/>
            <a:ext cx="3511233" cy="1147054"/>
          </a:xfrm>
        </p:spPr>
        <p:txBody>
          <a:bodyPr anchor="t">
            <a:normAutofit/>
          </a:bodyPr>
          <a:lstStyle/>
          <a:p>
            <a:r>
              <a:rPr lang="en-US" sz="2000" dirty="0"/>
              <a:t>Policy and procedure 3211</a:t>
            </a:r>
          </a:p>
        </p:txBody>
      </p:sp>
      <p:pic>
        <p:nvPicPr>
          <p:cNvPr id="5" name="Picture 4" descr="A bowl of oranges ">
            <a:extLst>
              <a:ext uri="{FF2B5EF4-FFF2-40B4-BE49-F238E27FC236}">
                <a16:creationId xmlns:a16="http://schemas.microsoft.com/office/drawing/2014/main" id="{46FD3043-02B3-4F91-A2CB-FF01D76F3FD5}"/>
              </a:ext>
            </a:extLst>
          </p:cNvPr>
          <p:cNvPicPr>
            <a:picLocks noChangeAspect="1"/>
          </p:cNvPicPr>
          <p:nvPr/>
        </p:nvPicPr>
        <p:blipFill rotWithShape="1">
          <a:blip r:embed="rId3">
            <a:extLst>
              <a:ext uri="{28A0092B-C50C-407E-A947-70E740481C1C}">
                <a14:useLocalDpi xmlns:a14="http://schemas.microsoft.com/office/drawing/2010/main" val="0"/>
              </a:ext>
            </a:extLst>
          </a:blip>
          <a:srcRect r="-1" b="-1"/>
          <a:stretch/>
        </p:blipFill>
        <p:spPr>
          <a:xfrm>
            <a:off x="20" y="10"/>
            <a:ext cx="7537685" cy="6857990"/>
          </a:xfrm>
          <a:prstGeom prst="rect">
            <a:avLst/>
          </a:prstGeom>
        </p:spPr>
      </p:pic>
      <p:sp>
        <p:nvSpPr>
          <p:cNvPr id="32" name="Rectangle 31">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7487362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59D783-D6DF-48D0-8F18-7D6DBA7F4DAF}"/>
              </a:ext>
            </a:extLst>
          </p:cNvPr>
          <p:cNvSpPr>
            <a:spLocks noGrp="1"/>
          </p:cNvSpPr>
          <p:nvPr>
            <p:ph type="title"/>
          </p:nvPr>
        </p:nvSpPr>
        <p:spPr/>
        <p:txBody>
          <a:bodyPr/>
          <a:lstStyle/>
          <a:p>
            <a:r>
              <a:rPr lang="en-US" dirty="0"/>
              <a:t>RCW 28A.642 – discrimination prohibition</a:t>
            </a:r>
          </a:p>
        </p:txBody>
      </p:sp>
      <p:sp>
        <p:nvSpPr>
          <p:cNvPr id="5" name="Content Placeholder 4">
            <a:extLst>
              <a:ext uri="{FF2B5EF4-FFF2-40B4-BE49-F238E27FC236}">
                <a16:creationId xmlns:a16="http://schemas.microsoft.com/office/drawing/2014/main" id="{1C04722E-1EA1-4275-B68B-B23736DE87B6}"/>
              </a:ext>
            </a:extLst>
          </p:cNvPr>
          <p:cNvSpPr>
            <a:spLocks noGrp="1"/>
          </p:cNvSpPr>
          <p:nvPr>
            <p:ph idx="1"/>
          </p:nvPr>
        </p:nvSpPr>
        <p:spPr/>
        <p:txBody>
          <a:bodyPr>
            <a:noAutofit/>
          </a:bodyPr>
          <a:lstStyle/>
          <a:p>
            <a:r>
              <a:rPr lang="en-US" sz="2400" dirty="0"/>
              <a:t>RCW 28A.642.010 - Definition</a:t>
            </a:r>
          </a:p>
          <a:p>
            <a:pPr lvl="1"/>
            <a:r>
              <a:rPr lang="en-US" sz="2400" dirty="0"/>
              <a:t>Discrimination in Washington public schools on the basis of race, creed, religion, color, national origin, honorably discharged veteran or military status, sexual orientation including gender expression or identity, the presence of any sensory, mental, or physical disability, or the use of a trained dog guide or service animal by a person with a disability is prohibited. The definitions given these terms in chapter 49.60 RCW apply throughout this chapter unless the context clearly requires otherwise.</a:t>
            </a:r>
          </a:p>
        </p:txBody>
      </p:sp>
    </p:spTree>
    <p:extLst>
      <p:ext uri="{BB962C8B-B14F-4D97-AF65-F5344CB8AC3E}">
        <p14:creationId xmlns:p14="http://schemas.microsoft.com/office/powerpoint/2010/main" val="1966122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59D783-D6DF-48D0-8F18-7D6DBA7F4DAF}"/>
              </a:ext>
            </a:extLst>
          </p:cNvPr>
          <p:cNvSpPr>
            <a:spLocks noGrp="1"/>
          </p:cNvSpPr>
          <p:nvPr>
            <p:ph type="title"/>
          </p:nvPr>
        </p:nvSpPr>
        <p:spPr/>
        <p:txBody>
          <a:bodyPr/>
          <a:lstStyle/>
          <a:p>
            <a:r>
              <a:rPr lang="en-US" dirty="0"/>
              <a:t>RCW 28A.642 – discrimination prohibition</a:t>
            </a:r>
          </a:p>
        </p:txBody>
      </p:sp>
      <p:sp>
        <p:nvSpPr>
          <p:cNvPr id="5" name="Content Placeholder 4">
            <a:extLst>
              <a:ext uri="{FF2B5EF4-FFF2-40B4-BE49-F238E27FC236}">
                <a16:creationId xmlns:a16="http://schemas.microsoft.com/office/drawing/2014/main" id="{1C04722E-1EA1-4275-B68B-B23736DE87B6}"/>
              </a:ext>
            </a:extLst>
          </p:cNvPr>
          <p:cNvSpPr>
            <a:spLocks noGrp="1"/>
          </p:cNvSpPr>
          <p:nvPr>
            <p:ph idx="1"/>
          </p:nvPr>
        </p:nvSpPr>
        <p:spPr/>
        <p:txBody>
          <a:bodyPr>
            <a:noAutofit/>
          </a:bodyPr>
          <a:lstStyle/>
          <a:p>
            <a:r>
              <a:rPr lang="en-US" sz="2400" dirty="0"/>
              <a:t>RCW 28A.642.080 – Transgender student policy and procedure.</a:t>
            </a:r>
          </a:p>
          <a:p>
            <a:pPr lvl="1"/>
            <a:r>
              <a:rPr lang="en-US" sz="2400" dirty="0"/>
              <a:t>By January 2020, each school district must adopt policies and procedures that, at a minimum, incorporate all the elements of the model transgender student policy and procedure.</a:t>
            </a:r>
          </a:p>
          <a:p>
            <a:pPr lvl="1"/>
            <a:r>
              <a:rPr lang="en-US" sz="2400" dirty="0"/>
              <a:t>Each school district must provide to OSPI its policies and procedures relating to transgender students.</a:t>
            </a:r>
          </a:p>
          <a:p>
            <a:pPr lvl="1"/>
            <a:r>
              <a:rPr lang="en-US" sz="2400" dirty="0"/>
              <a:t>Periodically the Washington State School Directors Association must collaborate with OSPI to update the model transgender student policy and procedure.</a:t>
            </a:r>
          </a:p>
        </p:txBody>
      </p:sp>
    </p:spTree>
    <p:extLst>
      <p:ext uri="{BB962C8B-B14F-4D97-AF65-F5344CB8AC3E}">
        <p14:creationId xmlns:p14="http://schemas.microsoft.com/office/powerpoint/2010/main" val="955788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D2676-C662-4FDF-B20A-FF69B1E19C82}"/>
              </a:ext>
            </a:extLst>
          </p:cNvPr>
          <p:cNvSpPr>
            <a:spLocks noGrp="1"/>
          </p:cNvSpPr>
          <p:nvPr>
            <p:ph type="title"/>
          </p:nvPr>
        </p:nvSpPr>
        <p:spPr/>
        <p:txBody>
          <a:bodyPr/>
          <a:lstStyle/>
          <a:p>
            <a:r>
              <a:rPr lang="en-US" dirty="0"/>
              <a:t>The legal landscape</a:t>
            </a:r>
          </a:p>
        </p:txBody>
      </p:sp>
      <p:sp>
        <p:nvSpPr>
          <p:cNvPr id="3" name="Content Placeholder 2">
            <a:extLst>
              <a:ext uri="{FF2B5EF4-FFF2-40B4-BE49-F238E27FC236}">
                <a16:creationId xmlns:a16="http://schemas.microsoft.com/office/drawing/2014/main" id="{16C66065-1F67-457E-9851-F121BB712D73}"/>
              </a:ext>
            </a:extLst>
          </p:cNvPr>
          <p:cNvSpPr>
            <a:spLocks noGrp="1"/>
          </p:cNvSpPr>
          <p:nvPr>
            <p:ph idx="1"/>
          </p:nvPr>
        </p:nvSpPr>
        <p:spPr/>
        <p:txBody>
          <a:bodyPr/>
          <a:lstStyle/>
          <a:p>
            <a:r>
              <a:rPr lang="en-US" sz="2400" dirty="0"/>
              <a:t>Federal Law</a:t>
            </a:r>
          </a:p>
          <a:p>
            <a:pPr lvl="1"/>
            <a:r>
              <a:rPr lang="en-US" sz="2400" dirty="0"/>
              <a:t>Discrimination – Must evenhandedly apply school rules, can not ignore complaints of harassment</a:t>
            </a:r>
          </a:p>
          <a:p>
            <a:pPr lvl="1"/>
            <a:r>
              <a:rPr lang="en-US" sz="2400" dirty="0"/>
              <a:t>Title IX – 2021 rights of equal educational programs and activities expanded to include sexual orientation and gender identity</a:t>
            </a:r>
          </a:p>
          <a:p>
            <a:pPr lvl="1"/>
            <a:r>
              <a:rPr lang="en-US" sz="2400" dirty="0"/>
              <a:t>Family Educational Rights and Privacy Act (FERPA) – Prohibits schools from releasing “personally identifiable information”.  This includes medical information such as transgender status, legal name, or assigned sex at birth.</a:t>
            </a:r>
          </a:p>
        </p:txBody>
      </p:sp>
    </p:spTree>
    <p:extLst>
      <p:ext uri="{BB962C8B-B14F-4D97-AF65-F5344CB8AC3E}">
        <p14:creationId xmlns:p14="http://schemas.microsoft.com/office/powerpoint/2010/main" val="3848289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5A105-8E22-4E6D-A4EF-84B21D5D4935}"/>
              </a:ext>
            </a:extLst>
          </p:cNvPr>
          <p:cNvSpPr>
            <a:spLocks noGrp="1"/>
          </p:cNvSpPr>
          <p:nvPr>
            <p:ph type="title"/>
          </p:nvPr>
        </p:nvSpPr>
        <p:spPr/>
        <p:txBody>
          <a:bodyPr/>
          <a:lstStyle/>
          <a:p>
            <a:r>
              <a:rPr lang="en-US" dirty="0"/>
              <a:t>The legal landscape</a:t>
            </a:r>
          </a:p>
        </p:txBody>
      </p:sp>
      <p:sp>
        <p:nvSpPr>
          <p:cNvPr id="3" name="Content Placeholder 2">
            <a:extLst>
              <a:ext uri="{FF2B5EF4-FFF2-40B4-BE49-F238E27FC236}">
                <a16:creationId xmlns:a16="http://schemas.microsoft.com/office/drawing/2014/main" id="{669F8FBD-14F6-41A3-81B4-9176B8891F8A}"/>
              </a:ext>
            </a:extLst>
          </p:cNvPr>
          <p:cNvSpPr>
            <a:spLocks noGrp="1"/>
          </p:cNvSpPr>
          <p:nvPr>
            <p:ph idx="1"/>
          </p:nvPr>
        </p:nvSpPr>
        <p:spPr>
          <a:xfrm>
            <a:off x="581192" y="2144111"/>
            <a:ext cx="11029615" cy="4225158"/>
          </a:xfrm>
        </p:spPr>
        <p:txBody>
          <a:bodyPr>
            <a:normAutofit/>
          </a:bodyPr>
          <a:lstStyle/>
          <a:p>
            <a:r>
              <a:rPr lang="en-US" sz="2400" dirty="0"/>
              <a:t>State Law</a:t>
            </a:r>
          </a:p>
          <a:p>
            <a:pPr lvl="1"/>
            <a:r>
              <a:rPr lang="en-US" sz="2400" dirty="0"/>
              <a:t>Students have the right to be addressed by their requested name, pronoun, and gender designation.  Students do not need a legal name change or gender designation change to avail themselves of this right.</a:t>
            </a:r>
          </a:p>
          <a:p>
            <a:pPr lvl="1"/>
            <a:r>
              <a:rPr lang="en-US" sz="2400" dirty="0"/>
              <a:t>Students have the right to express their gender at school, within the constraints of the school’s dress code, without discrimination or harassment.</a:t>
            </a:r>
          </a:p>
          <a:p>
            <a:pPr lvl="1"/>
            <a:r>
              <a:rPr lang="en-US" sz="2400" dirty="0"/>
              <a:t>Public schools must allow students to use the restroom and locker room that corresponds to their gender identity.</a:t>
            </a:r>
          </a:p>
        </p:txBody>
      </p:sp>
    </p:spTree>
    <p:extLst>
      <p:ext uri="{BB962C8B-B14F-4D97-AF65-F5344CB8AC3E}">
        <p14:creationId xmlns:p14="http://schemas.microsoft.com/office/powerpoint/2010/main" val="1234441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5A105-8E22-4E6D-A4EF-84B21D5D4935}"/>
              </a:ext>
            </a:extLst>
          </p:cNvPr>
          <p:cNvSpPr>
            <a:spLocks noGrp="1"/>
          </p:cNvSpPr>
          <p:nvPr>
            <p:ph type="title"/>
          </p:nvPr>
        </p:nvSpPr>
        <p:spPr/>
        <p:txBody>
          <a:bodyPr/>
          <a:lstStyle/>
          <a:p>
            <a:r>
              <a:rPr lang="en-US" dirty="0"/>
              <a:t>The legal landscape</a:t>
            </a:r>
          </a:p>
        </p:txBody>
      </p:sp>
      <p:sp>
        <p:nvSpPr>
          <p:cNvPr id="3" name="Content Placeholder 2">
            <a:extLst>
              <a:ext uri="{FF2B5EF4-FFF2-40B4-BE49-F238E27FC236}">
                <a16:creationId xmlns:a16="http://schemas.microsoft.com/office/drawing/2014/main" id="{669F8FBD-14F6-41A3-81B4-9176B8891F8A}"/>
              </a:ext>
            </a:extLst>
          </p:cNvPr>
          <p:cNvSpPr>
            <a:spLocks noGrp="1"/>
          </p:cNvSpPr>
          <p:nvPr>
            <p:ph idx="1"/>
          </p:nvPr>
        </p:nvSpPr>
        <p:spPr/>
        <p:txBody>
          <a:bodyPr>
            <a:normAutofit/>
          </a:bodyPr>
          <a:lstStyle/>
          <a:p>
            <a:pPr lvl="1"/>
            <a:r>
              <a:rPr lang="en-US" sz="2400" dirty="0"/>
              <a:t>Public schools must allow all students to participate in physical education and athletics that correspond to their gender identity.</a:t>
            </a:r>
          </a:p>
          <a:p>
            <a:pPr lvl="1"/>
            <a:r>
              <a:rPr lang="en-US" sz="2400" dirty="0"/>
              <a:t>Public school records should use the student’s requested name, pronoun, and gender designation unless there is a legal reason not to do so.  This means that non-official records, such as school identification cards, athletic rosters, playbills, and attendance lists should display the student’s requested name, pronoun, and gender designation.</a:t>
            </a:r>
          </a:p>
        </p:txBody>
      </p:sp>
    </p:spTree>
    <p:extLst>
      <p:ext uri="{BB962C8B-B14F-4D97-AF65-F5344CB8AC3E}">
        <p14:creationId xmlns:p14="http://schemas.microsoft.com/office/powerpoint/2010/main" val="3065762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8FD10-EF64-46E3-8828-4B1FB7747E76}"/>
              </a:ext>
            </a:extLst>
          </p:cNvPr>
          <p:cNvSpPr>
            <a:spLocks noGrp="1"/>
          </p:cNvSpPr>
          <p:nvPr>
            <p:ph type="title"/>
          </p:nvPr>
        </p:nvSpPr>
        <p:spPr/>
        <p:txBody>
          <a:bodyPr/>
          <a:lstStyle/>
          <a:p>
            <a:r>
              <a:rPr lang="en-US" dirty="0"/>
              <a:t>Protection of each and every student</a:t>
            </a:r>
          </a:p>
        </p:txBody>
      </p:sp>
      <p:sp>
        <p:nvSpPr>
          <p:cNvPr id="3" name="Content Placeholder 2">
            <a:extLst>
              <a:ext uri="{FF2B5EF4-FFF2-40B4-BE49-F238E27FC236}">
                <a16:creationId xmlns:a16="http://schemas.microsoft.com/office/drawing/2014/main" id="{B1289A22-C3A1-475A-A0D9-E5D6B71E2BB9}"/>
              </a:ext>
            </a:extLst>
          </p:cNvPr>
          <p:cNvSpPr>
            <a:spLocks noGrp="1"/>
          </p:cNvSpPr>
          <p:nvPr>
            <p:ph idx="1"/>
          </p:nvPr>
        </p:nvSpPr>
        <p:spPr/>
        <p:txBody>
          <a:bodyPr/>
          <a:lstStyle/>
          <a:p>
            <a:r>
              <a:rPr lang="en-US" sz="2400" dirty="0"/>
              <a:t>Transgender Students Face Significant Health and Safety Concerns</a:t>
            </a:r>
          </a:p>
          <a:p>
            <a:pPr lvl="1"/>
            <a:r>
              <a:rPr lang="en-US" sz="2100" dirty="0"/>
              <a:t>78% of transgender and non-binary youth report mental health was poor</a:t>
            </a:r>
          </a:p>
          <a:p>
            <a:pPr lvl="1"/>
            <a:r>
              <a:rPr lang="en-US" sz="2100" dirty="0"/>
              <a:t>42% of LGBTQ youth seriously considered suicide</a:t>
            </a:r>
          </a:p>
          <a:p>
            <a:pPr lvl="1"/>
            <a:r>
              <a:rPr lang="en-US" sz="2100" dirty="0"/>
              <a:t>72% of LGBTQ youth reported symptoms of generalized anxiety disorder</a:t>
            </a:r>
          </a:p>
          <a:p>
            <a:pPr lvl="1"/>
            <a:r>
              <a:rPr lang="en-US" sz="2100" dirty="0"/>
              <a:t>62% of LGBTQ youth reported symptoms of major depressive disorder</a:t>
            </a:r>
          </a:p>
          <a:p>
            <a:r>
              <a:rPr lang="en-US" sz="2400" dirty="0"/>
              <a:t>Poor mental health correlates to a disproportionate experience of persistent bullying, harassment, and victimization.</a:t>
            </a:r>
          </a:p>
        </p:txBody>
      </p:sp>
    </p:spTree>
    <p:extLst>
      <p:ext uri="{BB962C8B-B14F-4D97-AF65-F5344CB8AC3E}">
        <p14:creationId xmlns:p14="http://schemas.microsoft.com/office/powerpoint/2010/main" val="1422002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B0CC3-0894-46AE-A879-CD522E7EEC13}"/>
              </a:ext>
            </a:extLst>
          </p:cNvPr>
          <p:cNvSpPr>
            <a:spLocks noGrp="1"/>
          </p:cNvSpPr>
          <p:nvPr>
            <p:ph type="title"/>
          </p:nvPr>
        </p:nvSpPr>
        <p:spPr/>
        <p:txBody>
          <a:bodyPr/>
          <a:lstStyle/>
          <a:p>
            <a:r>
              <a:rPr lang="en-US" dirty="0"/>
              <a:t>How to reduce bullying</a:t>
            </a:r>
          </a:p>
        </p:txBody>
      </p:sp>
      <p:sp>
        <p:nvSpPr>
          <p:cNvPr id="3" name="Content Placeholder 2">
            <a:extLst>
              <a:ext uri="{FF2B5EF4-FFF2-40B4-BE49-F238E27FC236}">
                <a16:creationId xmlns:a16="http://schemas.microsoft.com/office/drawing/2014/main" id="{CD2ED9EA-1D9D-4F9C-8BF9-12B16171D0ED}"/>
              </a:ext>
            </a:extLst>
          </p:cNvPr>
          <p:cNvSpPr>
            <a:spLocks noGrp="1"/>
          </p:cNvSpPr>
          <p:nvPr>
            <p:ph idx="1"/>
          </p:nvPr>
        </p:nvSpPr>
        <p:spPr/>
        <p:txBody>
          <a:bodyPr>
            <a:normAutofit/>
          </a:bodyPr>
          <a:lstStyle/>
          <a:p>
            <a:r>
              <a:rPr lang="en-US" sz="2400" dirty="0"/>
              <a:t>Create a school-wide culture of inclusion and respect</a:t>
            </a:r>
          </a:p>
          <a:p>
            <a:r>
              <a:rPr lang="en-US" sz="2400" dirty="0"/>
              <a:t>Promptly respond to allegations of discrimination, bullying or harassment</a:t>
            </a:r>
          </a:p>
          <a:p>
            <a:r>
              <a:rPr lang="en-US" sz="2400" dirty="0"/>
              <a:t>Act as a buffer to protect vulnerable students and their families</a:t>
            </a:r>
          </a:p>
          <a:p>
            <a:pPr marL="0" indent="0">
              <a:buNone/>
            </a:pPr>
            <a:r>
              <a:rPr lang="en-US" sz="2400" dirty="0"/>
              <a:t>“Family acceptance of their transgender child is one of the most important protective factors for transgender students and conversely, family rejection is one of the most damaging.”  -WSSDA Policy and Legal News</a:t>
            </a:r>
          </a:p>
        </p:txBody>
      </p:sp>
    </p:spTree>
    <p:extLst>
      <p:ext uri="{BB962C8B-B14F-4D97-AF65-F5344CB8AC3E}">
        <p14:creationId xmlns:p14="http://schemas.microsoft.com/office/powerpoint/2010/main" val="3696808363"/>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Override1.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455B2D-BAB7-438A-85DA-0266A24CB79F}">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CDF95FD5-1F25-4FA5-84C8-2AB1AFB896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C6403A-684A-431F-8F36-A24C99E286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{88806F6B-3F9A-4F6A-ACE5-1711B5CD8EB0}tf11964407_win32</Template>
  <TotalTime>69</TotalTime>
  <Words>577</Words>
  <Application>Microsoft Office PowerPoint</Application>
  <PresentationFormat>Widescreen</PresentationFormat>
  <Paragraphs>35</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Franklin Gothic Book</vt:lpstr>
      <vt:lpstr>Franklin Gothic Demi</vt:lpstr>
      <vt:lpstr>Gill Sans MT</vt:lpstr>
      <vt:lpstr>Wingdings 2</vt:lpstr>
      <vt:lpstr>DividendVTI</vt:lpstr>
      <vt:lpstr>Gender identity</vt:lpstr>
      <vt:lpstr>RCW 28A.642 – discrimination prohibition</vt:lpstr>
      <vt:lpstr>RCW 28A.642 – discrimination prohibition</vt:lpstr>
      <vt:lpstr>The legal landscape</vt:lpstr>
      <vt:lpstr>The legal landscape</vt:lpstr>
      <vt:lpstr>The legal landscape</vt:lpstr>
      <vt:lpstr>Protection of each and every student</vt:lpstr>
      <vt:lpstr>How to reduce bullying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3211 Gender identity</dc:title>
  <dc:creator>Yvonne Walker</dc:creator>
  <cp:lastModifiedBy>Janice Stewart</cp:lastModifiedBy>
  <cp:revision>6</cp:revision>
  <dcterms:created xsi:type="dcterms:W3CDTF">2022-04-25T22:30:03Z</dcterms:created>
  <dcterms:modified xsi:type="dcterms:W3CDTF">2022-04-25T23:43:41Z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